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64" r:id="rId2"/>
  </p:sldMasterIdLst>
  <p:notesMasterIdLst>
    <p:notesMasterId r:id="rId15"/>
  </p:notesMasterIdLst>
  <p:sldIdLst>
    <p:sldId id="278" r:id="rId3"/>
    <p:sldId id="344" r:id="rId4"/>
    <p:sldId id="345" r:id="rId5"/>
    <p:sldId id="320" r:id="rId6"/>
    <p:sldId id="314" r:id="rId7"/>
    <p:sldId id="346" r:id="rId8"/>
    <p:sldId id="347" r:id="rId9"/>
    <p:sldId id="338" r:id="rId10"/>
    <p:sldId id="350" r:id="rId11"/>
    <p:sldId id="349" r:id="rId12"/>
    <p:sldId id="342" r:id="rId13"/>
    <p:sldId id="343" r:id="rId1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3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AEDF1FD-46A0-4D12-A349-497FC4C1D566}" type="datetimeFigureOut">
              <a:rPr lang="en-US" smtClean="0"/>
              <a:t>3/3/2017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6BB01EB-243A-4622-AECE-EDCE296F67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33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551778-CBF1-4998-A9BF-1DFDF9FF48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3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5FBEEB-93E3-48D4-AD3A-1289A634D5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93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8188" y="1179513"/>
            <a:ext cx="5664200" cy="31861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6933E-5861-464A-90A1-1EBDF4F4B67B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001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Histogram graph of values edit font size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7D308-B6E5-EA46-A0C9-34A6D02C1D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10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31" name="Picture 11" descr="SpWeatherWkBannerPl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2192000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4800600"/>
            <a:ext cx="12192000" cy="2057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1600" y="5105400"/>
            <a:ext cx="9550400" cy="1752600"/>
          </a:xfrm>
        </p:spPr>
        <p:txBody>
          <a:bodyPr/>
          <a:lstStyle>
            <a:lvl1pPr algn="r">
              <a:spcBef>
                <a:spcPct val="0"/>
              </a:spcBef>
              <a:defRPr sz="2000">
                <a:solidFill>
                  <a:schemeClr val="bg1"/>
                </a:solidFill>
                <a:latin typeface="TradeGothicCondEighteen" panose="020B0604020202020204" pitchFamily="2" charset="0"/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0"/>
            <a:ext cx="12192000" cy="2590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ctrTitle"/>
          </p:nvPr>
        </p:nvSpPr>
        <p:spPr>
          <a:xfrm>
            <a:off x="406400" y="106364"/>
            <a:ext cx="11480800" cy="2408237"/>
          </a:xfrm>
        </p:spPr>
        <p:txBody>
          <a:bodyPr lIns="0" rIns="0" anchor="b"/>
          <a:lstStyle>
            <a:lvl1pPr>
              <a:spcBef>
                <a:spcPct val="20000"/>
              </a:spcBef>
              <a:defRPr sz="72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2514600"/>
            <a:ext cx="12192000" cy="76200"/>
          </a:xfrm>
          <a:prstGeom prst="rect">
            <a:avLst/>
          </a:prstGeom>
          <a:gradFill rotWithShape="1">
            <a:gsLst>
              <a:gs pos="0">
                <a:srgbClr val="CC3300">
                  <a:alpha val="50000"/>
                </a:srgb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4800600"/>
            <a:ext cx="12192000" cy="76200"/>
          </a:xfrm>
          <a:prstGeom prst="rect">
            <a:avLst/>
          </a:prstGeom>
          <a:gradFill rotWithShape="1">
            <a:gsLst>
              <a:gs pos="0">
                <a:srgbClr val="CC3300">
                  <a:alpha val="50000"/>
                </a:srgb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56335" name="Picture 15" descr="Dept of Commerce Se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5495925"/>
            <a:ext cx="1303867" cy="973138"/>
          </a:xfrm>
          <a:prstGeom prst="rect">
            <a:avLst/>
          </a:prstGeom>
          <a:noFill/>
          <a:effectLst>
            <a:outerShdw dist="35921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6" name="Picture 16" descr="NO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5486400"/>
            <a:ext cx="1320800" cy="990600"/>
          </a:xfrm>
          <a:prstGeom prst="rect">
            <a:avLst/>
          </a:prstGeom>
          <a:noFill/>
          <a:effectLst>
            <a:outerShdw dist="35921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063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72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0"/>
            <a:ext cx="3048000" cy="655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55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25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752600"/>
            <a:ext cx="56896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752600"/>
            <a:ext cx="56896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56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31" name="Picture 11" descr="SpWeatherWkBannerPl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12192000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4800600"/>
            <a:ext cx="12192000" cy="2057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1600" y="5105400"/>
            <a:ext cx="9550400" cy="1752600"/>
          </a:xfrm>
        </p:spPr>
        <p:txBody>
          <a:bodyPr/>
          <a:lstStyle>
            <a:lvl1pPr algn="r">
              <a:spcBef>
                <a:spcPct val="0"/>
              </a:spcBef>
              <a:defRPr sz="2000">
                <a:solidFill>
                  <a:schemeClr val="bg1"/>
                </a:solidFill>
                <a:latin typeface="TradeGothicCondEighteen" pitchFamily="2" charset="0"/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0" y="0"/>
            <a:ext cx="12192000" cy="2590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ctrTitle"/>
          </p:nvPr>
        </p:nvSpPr>
        <p:spPr>
          <a:xfrm>
            <a:off x="406400" y="106364"/>
            <a:ext cx="11480800" cy="2408237"/>
          </a:xfrm>
        </p:spPr>
        <p:txBody>
          <a:bodyPr lIns="0" rIns="0" anchor="b"/>
          <a:lstStyle>
            <a:lvl1pPr>
              <a:spcBef>
                <a:spcPct val="20000"/>
              </a:spcBef>
              <a:defRPr sz="72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2514600"/>
            <a:ext cx="12192000" cy="76200"/>
          </a:xfrm>
          <a:prstGeom prst="rect">
            <a:avLst/>
          </a:prstGeom>
          <a:gradFill rotWithShape="1">
            <a:gsLst>
              <a:gs pos="0">
                <a:srgbClr val="CC3300">
                  <a:alpha val="50000"/>
                </a:srgb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6334" name="Rectangle 14"/>
          <p:cNvSpPr>
            <a:spLocks noChangeArrowheads="1"/>
          </p:cNvSpPr>
          <p:nvPr/>
        </p:nvSpPr>
        <p:spPr bwMode="auto">
          <a:xfrm>
            <a:off x="0" y="4800600"/>
            <a:ext cx="12192000" cy="76200"/>
          </a:xfrm>
          <a:prstGeom prst="rect">
            <a:avLst/>
          </a:prstGeom>
          <a:gradFill rotWithShape="1">
            <a:gsLst>
              <a:gs pos="0">
                <a:srgbClr val="CC3300">
                  <a:alpha val="50000"/>
                </a:srgbClr>
              </a:gs>
              <a:gs pos="100000">
                <a:schemeClr val="accent2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pic>
        <p:nvPicPr>
          <p:cNvPr id="56335" name="Picture 15" descr="Dept of Commerce Se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5495925"/>
            <a:ext cx="1303867" cy="973138"/>
          </a:xfrm>
          <a:prstGeom prst="rect">
            <a:avLst/>
          </a:prstGeom>
          <a:noFill/>
          <a:effectLst>
            <a:outerShdw dist="35921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36" name="Picture 16" descr="NOA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5486400"/>
            <a:ext cx="1320800" cy="990600"/>
          </a:xfrm>
          <a:prstGeom prst="rect">
            <a:avLst/>
          </a:prstGeom>
          <a:noFill/>
          <a:effectLst>
            <a:outerShdw dist="35921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6064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75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3052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752600"/>
            <a:ext cx="56896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752600"/>
            <a:ext cx="56896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9104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441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0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8766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17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9511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64113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31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0"/>
            <a:ext cx="3048000" cy="655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55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71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6400" y="1752600"/>
            <a:ext cx="56896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752600"/>
            <a:ext cx="56896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312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4079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752600"/>
            <a:ext cx="56896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752600"/>
            <a:ext cx="56896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37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18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92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336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5508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4044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0" y="6553200"/>
            <a:ext cx="12192000" cy="304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11680" tIns="0" rIns="18288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752600"/>
            <a:ext cx="11582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</p:txBody>
      </p:sp>
      <p:pic>
        <p:nvPicPr>
          <p:cNvPr id="55304" name="Picture 8" descr="Dept of Commerce Seal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594475"/>
            <a:ext cx="300567" cy="223838"/>
          </a:xfrm>
          <a:prstGeom prst="rect">
            <a:avLst/>
          </a:prstGeom>
          <a:noFill/>
          <a:effectLst>
            <a:outerShdw dist="35921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5" name="Picture 9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7" y="6591300"/>
            <a:ext cx="304800" cy="228600"/>
          </a:xfrm>
          <a:prstGeom prst="rect">
            <a:avLst/>
          </a:prstGeom>
          <a:noFill/>
          <a:effectLst>
            <a:outerShdw dist="35921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13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48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adeGothicBold" panose="020B0604020202020204" pitchFamily="2" charset="0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adeGothicBold" panose="020B0604020202020204" pitchFamily="2" charset="0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adeGothicBold" panose="020B0604020202020204" pitchFamily="2" charset="0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adeGothicBold" panose="020B0604020202020204" pitchFamily="2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adeGothicBold" panose="020B0604020202020204" pitchFamily="2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adeGothicBold" panose="020B0604020202020204" pitchFamily="2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adeGothicBold" panose="020B0604020202020204" pitchFamily="2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adeGothicBold" panose="020B0604020202020204" pitchFamily="2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buClr>
          <a:srgbClr val="000066"/>
        </a:buClr>
        <a:buSzPct val="70000"/>
        <a:buFont typeface="Webdings" panose="05030102010509060703" pitchFamily="18" charset="2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rtl="0" fontAlgn="base">
        <a:spcBef>
          <a:spcPct val="20000"/>
        </a:spcBef>
        <a:spcAft>
          <a:spcPct val="0"/>
        </a:spcAft>
        <a:buClr>
          <a:srgbClr val="993300"/>
        </a:buClr>
        <a:buFont typeface="Weather" panose="05000000000000000000" pitchFamily="2" charset="2"/>
        <a:buChar char="A"/>
        <a:defRPr sz="2400" kern="1200">
          <a:solidFill>
            <a:schemeClr val="tx1"/>
          </a:solidFill>
          <a:latin typeface="TradeGothicCondEighteen" panose="020B0604020202020204" pitchFamily="2" charset="0"/>
          <a:ea typeface="+mn-ea"/>
          <a:cs typeface="+mn-cs"/>
        </a:defRPr>
      </a:lvl2pPr>
      <a:lvl3pPr marL="1200150" indent="-285750" algn="l" rtl="0" fontAlgn="base">
        <a:spcBef>
          <a:spcPct val="20000"/>
        </a:spcBef>
        <a:spcAft>
          <a:spcPct val="0"/>
        </a:spcAft>
        <a:buClr>
          <a:srgbClr val="CC3300"/>
        </a:buClr>
        <a:buSzPct val="120000"/>
        <a:buFont typeface="Weather" panose="05000000000000000000" pitchFamily="2" charset="2"/>
        <a:buChar char="G"/>
        <a:defRPr sz="2000" kern="1200">
          <a:solidFill>
            <a:schemeClr val="tx1"/>
          </a:solidFill>
          <a:latin typeface="TradeGothicCondEighteen" panose="020B0604020202020204" pitchFamily="2" charset="0"/>
          <a:ea typeface="+mn-ea"/>
          <a:cs typeface="+mn-cs"/>
        </a:defRPr>
      </a:lvl3pPr>
      <a:lvl4pPr marL="1879600" indent="-336550" algn="l" rtl="0" fontAlgn="base">
        <a:spcBef>
          <a:spcPct val="20000"/>
        </a:spcBef>
        <a:spcAft>
          <a:spcPct val="0"/>
        </a:spcAft>
        <a:buClr>
          <a:srgbClr val="3366FF"/>
        </a:buClr>
        <a:buSzPct val="85000"/>
        <a:buFont typeface="Wingdings 2" panose="05020102010507070707" pitchFamily="18" charset="2"/>
        <a:buChar char=""/>
        <a:defRPr kern="1200">
          <a:solidFill>
            <a:schemeClr val="tx1"/>
          </a:solidFill>
          <a:latin typeface="TradeGothicCondEighteen" panose="020B0604020202020204" pitchFamily="2" charset="0"/>
          <a:ea typeface="+mn-ea"/>
          <a:cs typeface="+mn-cs"/>
        </a:defRPr>
      </a:lvl4pPr>
      <a:lvl5pPr marL="2343150" indent="-349250" algn="l" rtl="0" fontAlgn="base">
        <a:spcBef>
          <a:spcPct val="20000"/>
        </a:spcBef>
        <a:spcAft>
          <a:spcPct val="0"/>
        </a:spcAft>
        <a:buSzPct val="90000"/>
        <a:buFont typeface="Wingdings 2" panose="05020102010507070707" pitchFamily="18" charset="2"/>
        <a:buChar char="·"/>
        <a:defRPr kern="1200">
          <a:solidFill>
            <a:schemeClr val="tx1"/>
          </a:solidFill>
          <a:latin typeface="TradeGothicCondEighteen" panose="020B06040202020202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0" y="6553200"/>
            <a:ext cx="12192000" cy="304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011680" tIns="0" rIns="18288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752600"/>
            <a:ext cx="11582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</p:txBody>
      </p:sp>
      <p:pic>
        <p:nvPicPr>
          <p:cNvPr id="55304" name="Picture 8" descr="Dept of Commerce Seal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594475"/>
            <a:ext cx="300567" cy="223838"/>
          </a:xfrm>
          <a:prstGeom prst="rect">
            <a:avLst/>
          </a:prstGeom>
          <a:noFill/>
          <a:effectLst>
            <a:outerShdw dist="35921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5" name="Picture 9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7" y="6591300"/>
            <a:ext cx="304800" cy="228600"/>
          </a:xfrm>
          <a:prstGeom prst="rect">
            <a:avLst/>
          </a:prstGeom>
          <a:noFill/>
          <a:effectLst>
            <a:outerShdw dist="35921" dir="81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47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48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adeGothicBold" pitchFamily="2" charset="0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adeGothicBold" pitchFamily="2" charset="0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adeGothicBold" pitchFamily="2" charset="0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adeGothicBold" pitchFamily="2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adeGothicBold" pitchFamily="2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adeGothicBold" pitchFamily="2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adeGothicBold" pitchFamily="2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TradeGothicBold" pitchFamily="2" charset="0"/>
        </a:defRPr>
      </a:lvl9pPr>
    </p:titleStyle>
    <p:bodyStyle>
      <a:lvl1pPr algn="l" rtl="0" fontAlgn="base">
        <a:spcBef>
          <a:spcPct val="50000"/>
        </a:spcBef>
        <a:spcAft>
          <a:spcPct val="0"/>
        </a:spcAft>
        <a:buClr>
          <a:srgbClr val="000066"/>
        </a:buClr>
        <a:buSzPct val="70000"/>
        <a:buFont typeface="Webdings" panose="05030102010509060703" pitchFamily="18" charset="2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00100" indent="-342900" algn="l" rtl="0" fontAlgn="base">
        <a:spcBef>
          <a:spcPct val="20000"/>
        </a:spcBef>
        <a:spcAft>
          <a:spcPct val="0"/>
        </a:spcAft>
        <a:buClr>
          <a:srgbClr val="993300"/>
        </a:buClr>
        <a:buFont typeface="Weather" pitchFamily="2" charset="2"/>
        <a:buChar char="A"/>
        <a:defRPr sz="2400" kern="1200">
          <a:solidFill>
            <a:schemeClr val="tx1"/>
          </a:solidFill>
          <a:latin typeface="TradeGothicCondEighteen" pitchFamily="2" charset="0"/>
          <a:ea typeface="+mn-ea"/>
          <a:cs typeface="+mn-cs"/>
        </a:defRPr>
      </a:lvl2pPr>
      <a:lvl3pPr marL="1200150" indent="-285750" algn="l" rtl="0" fontAlgn="base">
        <a:spcBef>
          <a:spcPct val="20000"/>
        </a:spcBef>
        <a:spcAft>
          <a:spcPct val="0"/>
        </a:spcAft>
        <a:buClr>
          <a:srgbClr val="CC3300"/>
        </a:buClr>
        <a:buSzPct val="120000"/>
        <a:buFont typeface="Weather" pitchFamily="2" charset="2"/>
        <a:buChar char="G"/>
        <a:defRPr sz="2000" kern="1200">
          <a:solidFill>
            <a:schemeClr val="tx1"/>
          </a:solidFill>
          <a:latin typeface="TradeGothicCondEighteen" pitchFamily="2" charset="0"/>
          <a:ea typeface="+mn-ea"/>
          <a:cs typeface="+mn-cs"/>
        </a:defRPr>
      </a:lvl3pPr>
      <a:lvl4pPr marL="1879600" indent="-336550" algn="l" rtl="0" fontAlgn="base">
        <a:spcBef>
          <a:spcPct val="20000"/>
        </a:spcBef>
        <a:spcAft>
          <a:spcPct val="0"/>
        </a:spcAft>
        <a:buClr>
          <a:srgbClr val="3366FF"/>
        </a:buClr>
        <a:buSzPct val="85000"/>
        <a:buFont typeface="Wingdings 2" panose="05020102010507070707" pitchFamily="18" charset="2"/>
        <a:buChar char=""/>
        <a:defRPr kern="1200">
          <a:solidFill>
            <a:schemeClr val="tx1"/>
          </a:solidFill>
          <a:latin typeface="TradeGothicCondEighteen" pitchFamily="2" charset="0"/>
          <a:ea typeface="+mn-ea"/>
          <a:cs typeface="+mn-cs"/>
        </a:defRPr>
      </a:lvl4pPr>
      <a:lvl5pPr marL="2343150" indent="-349250" algn="l" rtl="0" fontAlgn="base">
        <a:spcBef>
          <a:spcPct val="20000"/>
        </a:spcBef>
        <a:spcAft>
          <a:spcPct val="0"/>
        </a:spcAft>
        <a:buSzPct val="90000"/>
        <a:buFont typeface="Wingdings 2" panose="05020102010507070707" pitchFamily="18" charset="2"/>
        <a:buChar char="·"/>
        <a:defRPr kern="1200">
          <a:solidFill>
            <a:schemeClr val="tx1"/>
          </a:solidFill>
          <a:latin typeface="TradeGothicCondEighteen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D.A. Biesecker</a:t>
            </a:r>
            <a:r>
              <a:rPr lang="en-US" sz="4400" baseline="30000" dirty="0" smtClean="0"/>
              <a:t>1</a:t>
            </a:r>
            <a:r>
              <a:rPr lang="en-US" sz="4400" dirty="0" smtClean="0"/>
              <a:t>, D. Socker</a:t>
            </a:r>
            <a:r>
              <a:rPr lang="en-US" sz="4400" baseline="30000" dirty="0"/>
              <a:t>2</a:t>
            </a:r>
            <a:endParaRPr lang="en-US" sz="4400" dirty="0" smtClean="0"/>
          </a:p>
          <a:p>
            <a:r>
              <a:rPr lang="en-US" baseline="30000" dirty="0" smtClean="0"/>
              <a:t>1</a:t>
            </a:r>
            <a:r>
              <a:rPr lang="en-US" dirty="0" smtClean="0"/>
              <a:t>NOAA/SWPC, </a:t>
            </a:r>
            <a:r>
              <a:rPr lang="en-US" baseline="30000" dirty="0" smtClean="0"/>
              <a:t> </a:t>
            </a:r>
            <a:r>
              <a:rPr lang="en-US" baseline="30000" dirty="0"/>
              <a:t>2</a:t>
            </a:r>
            <a:r>
              <a:rPr lang="en-US" dirty="0" smtClean="0"/>
              <a:t>DOD/NRL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400" y="106365"/>
            <a:ext cx="11480800" cy="2382836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b="1" dirty="0" smtClean="0"/>
              <a:t>NOAA L1 Status and Studies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65998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CCOR Scrub Algorithm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03193" y="1807093"/>
            <a:ext cx="5372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Each Pixel, Go through the Stack of 30 and find the smallest value</a:t>
            </a:r>
          </a:p>
          <a:p>
            <a:endParaRPr lang="en-US" dirty="0"/>
          </a:p>
        </p:txBody>
      </p:sp>
      <p:pic>
        <p:nvPicPr>
          <p:cNvPr id="8" name="Picture 7" descr="c624a209eb2f411194103c7883bb43f1168b4d9b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6" t="14956" r="31851" b="34718"/>
          <a:stretch/>
        </p:blipFill>
        <p:spPr>
          <a:xfrm>
            <a:off x="8043337" y="1807093"/>
            <a:ext cx="1989418" cy="285519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03193" y="4815058"/>
            <a:ext cx="5640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the minimum pixel value to construct a tolerance for each pixel stack and search for other usable values</a:t>
            </a:r>
          </a:p>
        </p:txBody>
      </p:sp>
      <p:pic>
        <p:nvPicPr>
          <p:cNvPr id="5" name="Picture 4" descr="-b-Values of a Pixel Through the 30 Image Stack --b- (1)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193" y="2489564"/>
            <a:ext cx="5372837" cy="23254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03194" y="5682954"/>
            <a:ext cx="7807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Using algorithm run time in C and a series of benchmark programs (whetstone, </a:t>
            </a:r>
            <a:r>
              <a:rPr lang="en-US" dirty="0" err="1"/>
              <a:t>dhrystone</a:t>
            </a:r>
            <a:r>
              <a:rPr lang="en-US" dirty="0"/>
              <a:t>) a 3 minute run-time for CCOR flight computer is estimated.</a:t>
            </a:r>
          </a:p>
        </p:txBody>
      </p:sp>
    </p:spTree>
    <p:extLst>
      <p:ext uri="{BB962C8B-B14F-4D97-AF65-F5344CB8AC3E}">
        <p14:creationId xmlns:p14="http://schemas.microsoft.com/office/powerpoint/2010/main" val="375023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Gap-Filler Coronagraph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SOHO is nearing the end of it’s lifetime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1000 Watts needed to recover from safe mode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SWFO launch planned for 2022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Risk of no coronagraph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NOAA exploring options for a CCOR tech demo deployment ~2019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i="1" dirty="0"/>
              <a:t>e</a:t>
            </a:r>
            <a:r>
              <a:rPr lang="en-US" i="1" dirty="0" smtClean="0"/>
              <a:t>.g.</a:t>
            </a:r>
            <a:r>
              <a:rPr lang="en-US" dirty="0" smtClean="0"/>
              <a:t> RFI released in 2016</a:t>
            </a:r>
            <a:endParaRPr lang="en-US" i="1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559" y="1993901"/>
            <a:ext cx="6027241" cy="4088940"/>
          </a:xfrm>
        </p:spPr>
      </p:pic>
    </p:spTree>
    <p:extLst>
      <p:ext uri="{BB962C8B-B14F-4D97-AF65-F5344CB8AC3E}">
        <p14:creationId xmlns:p14="http://schemas.microsoft.com/office/powerpoint/2010/main" val="212693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Space Weather Follow On, with the first launch in 2022, represents NOAA’s intent to provide continuous monitoring of solar wind data from L1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It also represents the first operational coronagraph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Mission definition for SWFO is at a very preliminary stage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Loss of SOHO before SWFO is operational is a real risk that NOAA is taking seriously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75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NOAA’s History at L1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ACE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DSCOVR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NOAA’s Future at L1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SWFO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Coronagraph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Requirements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Requirements justification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Cosmic Ray scrubbing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Gap-filler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880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 smtClean="0"/>
              <a:t>NOAA’s L1 History (ACE &amp; DSCOVR)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752600"/>
            <a:ext cx="6642100" cy="4800600"/>
          </a:xfrm>
        </p:spPr>
        <p:txBody>
          <a:bodyPr/>
          <a:lstStyle/>
          <a:p>
            <a:r>
              <a:rPr lang="en-US" b="1" dirty="0" smtClean="0"/>
              <a:t>1993</a:t>
            </a:r>
            <a:r>
              <a:rPr lang="en-US" dirty="0" smtClean="0"/>
              <a:t>: NOAA Deputy AA provided funds 	for RTSW effort</a:t>
            </a:r>
          </a:p>
          <a:p>
            <a:r>
              <a:rPr lang="en-US" b="1" dirty="0" smtClean="0"/>
              <a:t>1998</a:t>
            </a:r>
            <a:r>
              <a:rPr lang="en-US" dirty="0" smtClean="0"/>
              <a:t>: ACE became ‘operational’ for 	SWPC on 21 Jan 1998</a:t>
            </a:r>
          </a:p>
          <a:p>
            <a:r>
              <a:rPr lang="en-US" b="1" dirty="0" smtClean="0"/>
              <a:t>2008</a:t>
            </a:r>
            <a:r>
              <a:rPr lang="en-US" dirty="0" smtClean="0"/>
              <a:t>: NOAA &amp; USAF funded NASA to 	pull DSCOVR out of storage</a:t>
            </a:r>
          </a:p>
          <a:p>
            <a:r>
              <a:rPr lang="en-US" b="1" dirty="0" smtClean="0"/>
              <a:t>2015</a:t>
            </a:r>
            <a:r>
              <a:rPr lang="en-US" dirty="0" smtClean="0"/>
              <a:t>: DSCOVR launched 11 Feb 2015</a:t>
            </a:r>
          </a:p>
          <a:p>
            <a:r>
              <a:rPr lang="en-US" b="1" dirty="0" smtClean="0"/>
              <a:t>2016</a:t>
            </a:r>
            <a:r>
              <a:rPr lang="en-US" dirty="0" smtClean="0"/>
              <a:t>: DSCOVR became operational for 	SWPC 27 Jul 2016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50" y="917574"/>
            <a:ext cx="4509057" cy="2532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240" y="3449583"/>
            <a:ext cx="3663380" cy="305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50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-3175"/>
            <a:ext cx="12192000" cy="117157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cs typeface="Arial" pitchFamily="34" charset="0"/>
              </a:rPr>
              <a:t>After DSCOVR comes SWFO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879600"/>
            <a:ext cx="11761940" cy="45259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NOAA Space Weather Follow-on Program to follow DSCOVR at L1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Highlights of the planned mission are: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Total 10 year operational mission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Two identical spacecraft for long-term continuity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/>
              <a:t>Launches planned for 2022 and </a:t>
            </a:r>
            <a:r>
              <a:rPr lang="en-US" dirty="0" smtClean="0"/>
              <a:t>2027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Addition of a coronagraph – Compact Coronagraph (CCOR)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Addition of a </a:t>
            </a:r>
            <a:r>
              <a:rPr lang="en-US" dirty="0" err="1" smtClean="0"/>
              <a:t>suprathermal</a:t>
            </a:r>
            <a:r>
              <a:rPr lang="en-US" dirty="0" smtClean="0"/>
              <a:t> ion </a:t>
            </a:r>
            <a:r>
              <a:rPr lang="en-US" dirty="0"/>
              <a:t>s</a:t>
            </a:r>
            <a:r>
              <a:rPr lang="en-US" dirty="0" smtClean="0"/>
              <a:t>ensor (</a:t>
            </a:r>
            <a:r>
              <a:rPr lang="en-US" i="1" dirty="0" smtClean="0"/>
              <a:t>e.g. </a:t>
            </a:r>
            <a:r>
              <a:rPr lang="en-US" dirty="0" smtClean="0"/>
              <a:t>ACE/EPAM) </a:t>
            </a:r>
            <a:r>
              <a:rPr lang="en-US" dirty="0"/>
              <a:t>1</a:t>
            </a:r>
            <a:r>
              <a:rPr lang="en-US" dirty="0" smtClean="0"/>
              <a:t>0 </a:t>
            </a:r>
            <a:r>
              <a:rPr lang="en-US" dirty="0" err="1" smtClean="0"/>
              <a:t>keV</a:t>
            </a:r>
            <a:r>
              <a:rPr lang="en-US" dirty="0" smtClean="0"/>
              <a:t> - 2 MeV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Improved plasma measurements for meeting more stringent user requirements – high plasma velocity (V=2500 km/s)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85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01664" y="102079"/>
            <a:ext cx="10515600" cy="1325563"/>
          </a:xfrm>
        </p:spPr>
        <p:txBody>
          <a:bodyPr>
            <a:normAutofit/>
          </a:bodyPr>
          <a:lstStyle/>
          <a:p>
            <a:r>
              <a:rPr lang="en-US" sz="4400" dirty="0" smtClean="0"/>
              <a:t>Compact Coronagraph (CCOR)</a:t>
            </a:r>
            <a:endParaRPr lang="en-US" sz="44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4294967295"/>
          </p:nvPr>
        </p:nvSpPr>
        <p:spPr>
          <a:xfrm>
            <a:off x="355602" y="1663700"/>
            <a:ext cx="10617198" cy="16764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NRL is in Phase A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sz="2000" dirty="0" smtClean="0"/>
              <a:t>System Requirements Review/Concept Design Review held Feb 16, 2017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/>
              <a:t>Phase B begins in April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2" y="3477746"/>
            <a:ext cx="6553199" cy="24404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758559"/>
            <a:ext cx="4622800" cy="3538587"/>
          </a:xfrm>
          <a:prstGeom prst="rect">
            <a:avLst/>
          </a:prstGeom>
        </p:spPr>
      </p:pic>
      <p:sp>
        <p:nvSpPr>
          <p:cNvPr id="12" name="Down Arrow 11"/>
          <p:cNvSpPr/>
          <p:nvPr/>
        </p:nvSpPr>
        <p:spPr>
          <a:xfrm>
            <a:off x="3911601" y="4114800"/>
            <a:ext cx="3048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Down Arrow 12"/>
          <p:cNvSpPr/>
          <p:nvPr/>
        </p:nvSpPr>
        <p:spPr>
          <a:xfrm>
            <a:off x="5334001" y="3886200"/>
            <a:ext cx="3048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117600" y="1447800"/>
            <a:ext cx="9550400" cy="0"/>
          </a:xfrm>
          <a:prstGeom prst="line">
            <a:avLst/>
          </a:prstGeom>
          <a:ln w="76200">
            <a:solidFill>
              <a:schemeClr val="tx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572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L1 </a:t>
            </a:r>
            <a:r>
              <a:rPr lang="en-US" i="1" dirty="0" smtClean="0"/>
              <a:t>In-situ</a:t>
            </a:r>
            <a:r>
              <a:rPr lang="en-US" dirty="0" smtClean="0"/>
              <a:t>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752600"/>
            <a:ext cx="5854700" cy="48006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L1 Requirements Workshop held in 2014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i="1" dirty="0" smtClean="0"/>
              <a:t>In-situ</a:t>
            </a:r>
            <a:r>
              <a:rPr lang="en-US" dirty="0" smtClean="0"/>
              <a:t> and imaging sessions held in parallel 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Requirements (extended range) now cover extreme space weather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519021"/>
              </p:ext>
            </p:extLst>
          </p:nvPr>
        </p:nvGraphicFramePr>
        <p:xfrm>
          <a:off x="6511887" y="1554928"/>
          <a:ext cx="5111825" cy="45871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05637"/>
                <a:gridCol w="1703094"/>
                <a:gridCol w="1703094"/>
              </a:tblGrid>
              <a:tr h="2634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Parameter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Threshold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Objective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</a:tr>
              <a:tr h="263423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Magnetic Field Vector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34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Measurement Cadence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 vector per minute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 vector per second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</a:tr>
              <a:tr h="2634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Magnetic Field Range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 to ±200 nT along each axis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</a:tr>
              <a:tr h="2929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Accuracy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±1 nT up to 100 nT</a:t>
                      </a:r>
                      <a:br>
                        <a:rPr lang="en-US" sz="1200">
                          <a:effectLst/>
                        </a:rPr>
                      </a:br>
                      <a:r>
                        <a:rPr lang="en-US" sz="1200">
                          <a:effectLst/>
                        </a:rPr>
                        <a:t>1% for measurement &gt; 100 nT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</a:tr>
              <a:tr h="263423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Plasma Ion Velocity, Density, and Temperature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34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Measurement Cadence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 measurement per minute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 measurement per second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</a:tr>
              <a:tr h="2634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Velocity Range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200 to 2500 km/s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</a:tr>
              <a:tr h="2634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Density Range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0.1 to 150 particles per cm^3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</a:tr>
              <a:tr h="2634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Temperature Range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40,000 to 2,000,000 K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</a:tr>
              <a:tr h="263423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Low Energy Ion Particle Population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634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Measurement Cadence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 measurement every 5 minutes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 measurement per minute 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</a:tr>
              <a:tr h="2634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Energy Range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 to 2,000 keV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</a:tr>
              <a:tr h="29291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Spectral Resolution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 differential flux channels per decade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4922" marR="54922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875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Coronagraph Requirements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1562537"/>
              </p:ext>
            </p:extLst>
          </p:nvPr>
        </p:nvGraphicFramePr>
        <p:xfrm>
          <a:off x="5546090" y="2181225"/>
          <a:ext cx="6383020" cy="30403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9790"/>
                <a:gridCol w="2126615"/>
                <a:gridCol w="2126615"/>
              </a:tblGrid>
              <a:tr h="3289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Parameter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Threshold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Objective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89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Field of View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3.7-17 </a:t>
                      </a:r>
                      <a:r>
                        <a:rPr lang="en-US" sz="1400" dirty="0">
                          <a:effectLst/>
                        </a:rPr>
                        <a:t>R</a:t>
                      </a:r>
                      <a:r>
                        <a:rPr lang="en-US" sz="1400" baseline="-25000" dirty="0">
                          <a:effectLst/>
                        </a:rPr>
                        <a:t>SUN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3-25 R</a:t>
                      </a:r>
                      <a:r>
                        <a:rPr lang="en-US" sz="1400" baseline="-25000" dirty="0">
                          <a:effectLst/>
                        </a:rPr>
                        <a:t>SUN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89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Pointing Knowledge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25 arcsec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12.5 arcsec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89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Knowledge of Solar North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 degree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0.5 degree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89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Spatial Resolution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50 arcsec (at average of the inner and outer radii of the FOV)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89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Photometric Accuracy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10%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89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Image Cadence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15 minutes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5 minutes</a:t>
                      </a:r>
                      <a:endParaRPr lang="en-US" sz="1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89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Data Latency*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15 minutes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 minutes</a:t>
                      </a:r>
                      <a:endParaRPr lang="en-US" sz="1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06400" y="1752600"/>
            <a:ext cx="5139690" cy="482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rtl="0" fontAlgn="base">
              <a:spcBef>
                <a:spcPct val="50000"/>
              </a:spcBef>
              <a:spcAft>
                <a:spcPct val="0"/>
              </a:spcAft>
              <a:buClr>
                <a:srgbClr val="000066"/>
              </a:buClr>
              <a:buSzPct val="70000"/>
              <a:buFont typeface="Webdings" panose="05030102010509060703" pitchFamily="18" charset="2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993300"/>
              </a:buClr>
              <a:buFont typeface="Weather" panose="05000000000000000000" pitchFamily="2" charset="2"/>
              <a:buChar char="A"/>
              <a:defRPr sz="2400" kern="1200">
                <a:solidFill>
                  <a:schemeClr val="tx1"/>
                </a:solidFill>
                <a:latin typeface="TradeGothicCondEighteen" panose="020B0604020202020204" pitchFamily="2" charset="0"/>
                <a:ea typeface="+mn-ea"/>
                <a:cs typeface="+mn-cs"/>
              </a:defRPr>
            </a:lvl2pPr>
            <a:lvl3pPr marL="12001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120000"/>
              <a:buFont typeface="Weather" panose="05000000000000000000" pitchFamily="2" charset="2"/>
              <a:buChar char="G"/>
              <a:defRPr sz="2000" kern="1200">
                <a:solidFill>
                  <a:schemeClr val="tx1"/>
                </a:solidFill>
                <a:latin typeface="TradeGothicCondEighteen" panose="020B0604020202020204" pitchFamily="2" charset="0"/>
                <a:ea typeface="+mn-ea"/>
                <a:cs typeface="+mn-cs"/>
              </a:defRPr>
            </a:lvl3pPr>
            <a:lvl4pPr marL="1879600" indent="-336550" algn="l" rtl="0" fontAlgn="base">
              <a:spcBef>
                <a:spcPct val="20000"/>
              </a:spcBef>
              <a:spcAft>
                <a:spcPct val="0"/>
              </a:spcAft>
              <a:buClr>
                <a:srgbClr val="3366FF"/>
              </a:buClr>
              <a:buSzPct val="85000"/>
              <a:buFont typeface="Wingdings 2" panose="05020102010507070707" pitchFamily="18" charset="2"/>
              <a:buChar char=""/>
              <a:defRPr kern="1200">
                <a:solidFill>
                  <a:schemeClr val="tx1"/>
                </a:solidFill>
                <a:latin typeface="TradeGothicCondEighteen" panose="020B0604020202020204" pitchFamily="2" charset="0"/>
                <a:ea typeface="+mn-ea"/>
                <a:cs typeface="+mn-cs"/>
              </a:defRPr>
            </a:lvl4pPr>
            <a:lvl5pPr marL="2343150" indent="-349250" algn="l" rtl="0" fontAlgn="base">
              <a:spcBef>
                <a:spcPct val="20000"/>
              </a:spcBef>
              <a:spcAft>
                <a:spcPct val="0"/>
              </a:spcAft>
              <a:buSzPct val="90000"/>
              <a:buFont typeface="Wingdings 2" panose="05020102010507070707" pitchFamily="18" charset="2"/>
              <a:buChar char="·"/>
              <a:defRPr kern="1200">
                <a:solidFill>
                  <a:schemeClr val="tx1"/>
                </a:solidFill>
                <a:latin typeface="TradeGothicCondEighteen" panose="020B0604020202020204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Field of view range</a:t>
            </a:r>
            <a:endParaRPr lang="en-US" i="1" dirty="0" smtClean="0"/>
          </a:p>
          <a:p>
            <a:r>
              <a:rPr lang="en-US" dirty="0" smtClean="0"/>
              <a:t>	ΔFOV function of: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# </a:t>
            </a:r>
            <a:r>
              <a:rPr lang="en-US" dirty="0"/>
              <a:t>of CME </a:t>
            </a:r>
            <a:r>
              <a:rPr lang="en-US" dirty="0" smtClean="0"/>
              <a:t>images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CME speed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sampling frequency</a:t>
            </a:r>
            <a:endParaRPr lang="en-US" dirty="0"/>
          </a:p>
          <a:p>
            <a:pPr lvl="1"/>
            <a:r>
              <a:rPr lang="en-US" sz="2000" u="sng" dirty="0" smtClean="0"/>
              <a:t>Assume fastest CME 3400 km/s </a:t>
            </a:r>
          </a:p>
          <a:p>
            <a:pPr marL="914400" lvl="2" indent="0">
              <a:buNone/>
            </a:pPr>
            <a:r>
              <a:rPr lang="en-US" u="sng" dirty="0" smtClean="0"/>
              <a:t>(</a:t>
            </a:r>
            <a:r>
              <a:rPr lang="en-US" sz="1600" i="1" u="sng" dirty="0" smtClean="0"/>
              <a:t>cf.</a:t>
            </a:r>
            <a:r>
              <a:rPr lang="en-US" sz="1600" u="sng" dirty="0" smtClean="0"/>
              <a:t> LASCO catalog</a:t>
            </a:r>
            <a:r>
              <a:rPr lang="en-US" u="sng" dirty="0" smtClean="0"/>
              <a:t>)</a:t>
            </a:r>
          </a:p>
          <a:p>
            <a:r>
              <a:rPr lang="en-US" dirty="0" smtClean="0"/>
              <a:t>ΔFOV = (3*3400km/s*15min) 	=13.2 </a:t>
            </a:r>
            <a:r>
              <a:rPr lang="en-US" dirty="0" err="1" smtClean="0"/>
              <a:t>Rsun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638800" y="52291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spcAft>
                <a:spcPts val="1000"/>
              </a:spcAft>
            </a:pPr>
            <a:r>
              <a:rPr lang="en-US" sz="1200" spc="-25" dirty="0">
                <a:solidFill>
                  <a:srgbClr val="002060"/>
                </a:solidFill>
                <a:latin typeface="Arial Bold" panose="020B07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*Data Latency is defined as the time from the end of the final exposure in an image, or image sequence, to the time the level 3 processed data are available to forecasters.</a:t>
            </a:r>
            <a:endParaRPr lang="en-US" sz="1200" spc="-25" dirty="0">
              <a:solidFill>
                <a:srgbClr val="002060"/>
              </a:solidFill>
              <a:effectLst/>
              <a:latin typeface="Arial Bold" panose="020B07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87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 CCOR will see through the ‘clouds’</a:t>
            </a:r>
            <a:endParaRPr lang="en-US" dirty="0"/>
          </a:p>
        </p:txBody>
      </p:sp>
      <p:pic>
        <p:nvPicPr>
          <p:cNvPr id="6" name="Picture 5" descr="20120127_sigma_90per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85" y="2878994"/>
            <a:ext cx="2334329" cy="2334329"/>
          </a:xfrm>
          <a:prstGeom prst="rect">
            <a:avLst/>
          </a:prstGeom>
        </p:spPr>
      </p:pic>
      <p:pic>
        <p:nvPicPr>
          <p:cNvPr id="7" name="Picture 6" descr="20120127_90per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765" y="2878994"/>
            <a:ext cx="2334328" cy="23343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96385" y="1669349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CCOR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98766" y="2509662"/>
            <a:ext cx="2334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CME + SEP storm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60169" y="2509662"/>
            <a:ext cx="1402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COR2 CME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35402" y="5220284"/>
            <a:ext cx="18627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/>
              <a:t>90% of pixels effected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36631" y="1669349"/>
            <a:ext cx="4408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Current state of the art (COR2)</a:t>
            </a:r>
          </a:p>
        </p:txBody>
      </p:sp>
      <p:sp>
        <p:nvSpPr>
          <p:cNvPr id="15" name="Left Brace 14"/>
          <p:cNvSpPr/>
          <p:nvPr/>
        </p:nvSpPr>
        <p:spPr>
          <a:xfrm rot="5400000">
            <a:off x="4451595" y="-409825"/>
            <a:ext cx="378650" cy="546032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e 15"/>
          <p:cNvSpPr/>
          <p:nvPr/>
        </p:nvSpPr>
        <p:spPr>
          <a:xfrm rot="5400000">
            <a:off x="8793034" y="1005994"/>
            <a:ext cx="378650" cy="262869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8129931" y="2509662"/>
            <a:ext cx="2183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CME+SEP STORM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29932" y="5213323"/>
            <a:ext cx="1857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dirty="0"/>
              <a:t>90% of pixels effected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/>
              <a:t>Using scrub algorithm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467600" y="1669349"/>
            <a:ext cx="3111500" cy="4198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444" y="2270137"/>
            <a:ext cx="4179155" cy="313436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898765" y="2509662"/>
            <a:ext cx="2472318" cy="2980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-b-Percent Error of Radiometry for Percent of Pixels Contaminated--b- (1)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39" y="4757200"/>
            <a:ext cx="3990960" cy="1898386"/>
          </a:xfrm>
          <a:prstGeom prst="rect">
            <a:avLst/>
          </a:prstGeom>
        </p:spPr>
      </p:pic>
      <p:pic>
        <p:nvPicPr>
          <p:cNvPr id="4" name="Picture 3" descr="https://lh3.googleusercontent.com/88cYN9qgJE7NZWLiozbzjVSaOHjPlkeYXWwmykDRXU90AHh0o8ZVraTN7o658WSxUGX1tVggH954Ab8YDjIrP3vcQdKovsuI943t_dGOEAQlZDlcatJ5l-MJ-0WGP2hzSDiThcSpeQ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878994"/>
            <a:ext cx="2330998" cy="23343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681758" y="5213323"/>
            <a:ext cx="3370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STEREO-A COR2 Image of CME (01/27/2012)</a:t>
            </a:r>
          </a:p>
        </p:txBody>
      </p:sp>
    </p:spTree>
    <p:extLst>
      <p:ext uri="{BB962C8B-B14F-4D97-AF65-F5344CB8AC3E}">
        <p14:creationId xmlns:p14="http://schemas.microsoft.com/office/powerpoint/2010/main" val="352832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lh3.googleusercontent.com/88cYN9qgJE7NZWLiozbzjVSaOHjPlkeYXWwmykDRXU90AHh0o8ZVraTN7o658WSxUGX1tVggH954Ab8YDjIrP3vcQdKovsuI943t_dGOEAQlZDlcatJ5l-MJ-0WGP2hzSDiThcSpeQ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978" y="1714200"/>
            <a:ext cx="2011680" cy="2011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20120127_75perc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928" y="1777317"/>
            <a:ext cx="2008667" cy="2008667"/>
          </a:xfrm>
          <a:prstGeom prst="rect">
            <a:avLst/>
          </a:prstGeom>
        </p:spPr>
      </p:pic>
      <p:pic>
        <p:nvPicPr>
          <p:cNvPr id="6" name="Picture 5" descr="20120127_sigma_75per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291" y="1781285"/>
            <a:ext cx="2004699" cy="2004699"/>
          </a:xfrm>
          <a:prstGeom prst="rect">
            <a:avLst/>
          </a:prstGeom>
        </p:spPr>
      </p:pic>
      <p:pic>
        <p:nvPicPr>
          <p:cNvPr id="7" name="Picture 6" descr="20120127_97perc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928" y="4436202"/>
            <a:ext cx="2008667" cy="2008667"/>
          </a:xfrm>
          <a:prstGeom prst="rect">
            <a:avLst/>
          </a:prstGeom>
        </p:spPr>
      </p:pic>
      <p:pic>
        <p:nvPicPr>
          <p:cNvPr id="8" name="Picture 7" descr="20120127_sigma_97perc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290" y="4428867"/>
            <a:ext cx="2008666" cy="20086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78991" y="1466270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75% Contamination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08675" y="4067284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97% of all pixel samples contaminated</a:t>
            </a:r>
          </a:p>
        </p:txBody>
      </p:sp>
      <p:pic>
        <p:nvPicPr>
          <p:cNvPr id="11" name="Picture 10" descr="-b-Percent Error of Radiometry for Percent of Pixels Contaminated--b- (1)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1" r="1238" b="509"/>
          <a:stretch/>
        </p:blipFill>
        <p:spPr>
          <a:xfrm>
            <a:off x="1588612" y="4163535"/>
            <a:ext cx="4654775" cy="218911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909329" y="3774952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DF7439"/>
                </a:solidFill>
              </a:rPr>
              <a:t>No Scrub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47494" y="3794202"/>
            <a:ext cx="1400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With Scrub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95747" y="1200750"/>
            <a:ext cx="2386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COR2 SEP free CME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03678" y="1785538"/>
            <a:ext cx="1984363" cy="1997636"/>
          </a:xfrm>
          <a:prstGeom prst="rect">
            <a:avLst/>
          </a:prstGeom>
          <a:noFill/>
          <a:ln>
            <a:solidFill>
              <a:srgbClr val="DF7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411703" y="4434506"/>
            <a:ext cx="1984363" cy="1997636"/>
          </a:xfrm>
          <a:prstGeom prst="rect">
            <a:avLst/>
          </a:prstGeom>
          <a:noFill/>
          <a:ln>
            <a:solidFill>
              <a:srgbClr val="DF74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416538" y="1785538"/>
            <a:ext cx="1984363" cy="199763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426439" y="4429291"/>
            <a:ext cx="1984363" cy="199763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0" y="30996"/>
            <a:ext cx="121920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Nominal CCOR </a:t>
            </a:r>
            <a:r>
              <a:rPr lang="en-US" sz="3600" dirty="0" smtClean="0"/>
              <a:t>Image Quality </a:t>
            </a:r>
            <a:r>
              <a:rPr lang="en-US" sz="3600" dirty="0"/>
              <a:t>&amp; </a:t>
            </a:r>
            <a:r>
              <a:rPr lang="en-US" sz="3600" dirty="0" smtClean="0"/>
              <a:t>Performance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5413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BasicGlobal">
  <a:themeElements>
    <a:clrScheme name="BasicGlob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asicGlobal">
      <a:majorFont>
        <a:latin typeface="TradeGothicBold"/>
        <a:ea typeface=""/>
        <a:cs typeface=""/>
      </a:majorFont>
      <a:minorFont>
        <a:latin typeface="Trade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asicGlob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cGlob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cGlob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cGlob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cGlob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cGlob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cGlob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cGlob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cGlob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cGlob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cGlob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cGlob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cGlobal">
  <a:themeElements>
    <a:clrScheme name="BasicGloba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asicGlobal">
      <a:majorFont>
        <a:latin typeface="TradeGothicBold"/>
        <a:ea typeface=""/>
        <a:cs typeface=""/>
      </a:majorFont>
      <a:minorFont>
        <a:latin typeface="Trade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BasicGlob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cGlob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cGlob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cGlob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cGlob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sicGlob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cGlob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cGlob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cGlob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cGlob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cGlob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sicGlob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5938</TotalTime>
  <Words>637</Words>
  <Application>Microsoft Office PowerPoint</Application>
  <PresentationFormat>Widescreen</PresentationFormat>
  <Paragraphs>146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Arial Bold</vt:lpstr>
      <vt:lpstr>Calibri</vt:lpstr>
      <vt:lpstr>Times New Roman</vt:lpstr>
      <vt:lpstr>TradeGothic</vt:lpstr>
      <vt:lpstr>TradeGothicBold</vt:lpstr>
      <vt:lpstr>TradeGothicCondEighteen</vt:lpstr>
      <vt:lpstr>Weather</vt:lpstr>
      <vt:lpstr>Webdings</vt:lpstr>
      <vt:lpstr>Wingdings 2</vt:lpstr>
      <vt:lpstr>1_BasicGlobal</vt:lpstr>
      <vt:lpstr>BasicGlobal</vt:lpstr>
      <vt:lpstr>NOAA L1 Status and Studies</vt:lpstr>
      <vt:lpstr>Outline</vt:lpstr>
      <vt:lpstr>NOAA’s L1 History (ACE &amp; DSCOVR)</vt:lpstr>
      <vt:lpstr>After DSCOVR comes SWFO</vt:lpstr>
      <vt:lpstr>Compact Coronagraph (CCOR)</vt:lpstr>
      <vt:lpstr>L1 In-situ Requirements</vt:lpstr>
      <vt:lpstr>Coronagraph Requirements</vt:lpstr>
      <vt:lpstr> CCOR will see through the ‘clouds’</vt:lpstr>
      <vt:lpstr>Nominal CCOR Image Quality &amp; Performance</vt:lpstr>
      <vt:lpstr>CCOR Scrub Algorithm</vt:lpstr>
      <vt:lpstr>Gap-Filler Coronagraph</vt:lpstr>
      <vt:lpstr>Summary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 Biesecker</dc:creator>
  <cp:lastModifiedBy>Doug Biesecker</cp:lastModifiedBy>
  <cp:revision>112</cp:revision>
  <cp:lastPrinted>2017-02-27T16:01:46Z</cp:lastPrinted>
  <dcterms:created xsi:type="dcterms:W3CDTF">2015-10-13T19:01:13Z</dcterms:created>
  <dcterms:modified xsi:type="dcterms:W3CDTF">2017-03-03T17:06:44Z</dcterms:modified>
</cp:coreProperties>
</file>